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3" r:id="rId2"/>
    <p:sldId id="256" r:id="rId3"/>
    <p:sldId id="257" r:id="rId4"/>
    <p:sldId id="259" r:id="rId5"/>
    <p:sldId id="260" r:id="rId6"/>
    <p:sldId id="261" r:id="rId7"/>
    <p:sldId id="274" r:id="rId8"/>
    <p:sldId id="263" r:id="rId9"/>
    <p:sldId id="275" r:id="rId10"/>
    <p:sldId id="265" r:id="rId11"/>
    <p:sldId id="267" r:id="rId12"/>
    <p:sldId id="276" r:id="rId13"/>
    <p:sldId id="277" r:id="rId14"/>
    <p:sldId id="270" r:id="rId15"/>
    <p:sldId id="272" r:id="rId16"/>
    <p:sldId id="278"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A34FC0C6-D13E-434B-9DEB-1741D903E5EE}" type="datetimeFigureOut">
              <a:rPr lang="ar-IQ" smtClean="0"/>
              <a:pPr/>
              <a:t>21/04/1440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984543D-7151-4F4D-9220-7776E824C6F5}"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34FC0C6-D13E-434B-9DEB-1741D903E5EE}" type="datetimeFigureOut">
              <a:rPr lang="ar-IQ" smtClean="0"/>
              <a:pPr/>
              <a:t>21/04/1440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984543D-7151-4F4D-9220-7776E824C6F5}"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34FC0C6-D13E-434B-9DEB-1741D903E5EE}" type="datetimeFigureOut">
              <a:rPr lang="ar-IQ" smtClean="0"/>
              <a:pPr/>
              <a:t>21/04/1440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984543D-7151-4F4D-9220-7776E824C6F5}"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34FC0C6-D13E-434B-9DEB-1741D903E5EE}" type="datetimeFigureOut">
              <a:rPr lang="ar-IQ" smtClean="0"/>
              <a:pPr/>
              <a:t>21/04/1440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984543D-7151-4F4D-9220-7776E824C6F5}"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34FC0C6-D13E-434B-9DEB-1741D903E5EE}" type="datetimeFigureOut">
              <a:rPr lang="ar-IQ" smtClean="0"/>
              <a:pPr/>
              <a:t>21/04/1440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984543D-7151-4F4D-9220-7776E824C6F5}"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A34FC0C6-D13E-434B-9DEB-1741D903E5EE}" type="datetimeFigureOut">
              <a:rPr lang="ar-IQ" smtClean="0"/>
              <a:pPr/>
              <a:t>21/04/1440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984543D-7151-4F4D-9220-7776E824C6F5}"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A34FC0C6-D13E-434B-9DEB-1741D903E5EE}" type="datetimeFigureOut">
              <a:rPr lang="ar-IQ" smtClean="0"/>
              <a:pPr/>
              <a:t>21/04/1440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984543D-7151-4F4D-9220-7776E824C6F5}"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A34FC0C6-D13E-434B-9DEB-1741D903E5EE}" type="datetimeFigureOut">
              <a:rPr lang="ar-IQ" smtClean="0"/>
              <a:pPr/>
              <a:t>21/04/1440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984543D-7151-4F4D-9220-7776E824C6F5}"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34FC0C6-D13E-434B-9DEB-1741D903E5EE}" type="datetimeFigureOut">
              <a:rPr lang="ar-IQ" smtClean="0"/>
              <a:pPr/>
              <a:t>21/04/1440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984543D-7151-4F4D-9220-7776E824C6F5}"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34FC0C6-D13E-434B-9DEB-1741D903E5EE}" type="datetimeFigureOut">
              <a:rPr lang="ar-IQ" smtClean="0"/>
              <a:pPr/>
              <a:t>21/04/1440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984543D-7151-4F4D-9220-7776E824C6F5}"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34FC0C6-D13E-434B-9DEB-1741D903E5EE}" type="datetimeFigureOut">
              <a:rPr lang="ar-IQ" smtClean="0"/>
              <a:pPr/>
              <a:t>21/04/1440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984543D-7151-4F4D-9220-7776E824C6F5}"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34FC0C6-D13E-434B-9DEB-1741D903E5EE}" type="datetimeFigureOut">
              <a:rPr lang="ar-IQ" smtClean="0"/>
              <a:pPr/>
              <a:t>21/04/1440</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984543D-7151-4F4D-9220-7776E824C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encyclopedia.com/doc/1O6-karyotype.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www.differencebetween.net/science/difference-between-egg-cells-and-sperm-cells/" TargetMode="External"/><Relationship Id="rId2" Type="http://schemas.openxmlformats.org/officeDocument/2006/relationships/hyperlink" Target="http://www.differencebetween.net/science/difference-between-body-cells-and-gamet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386610"/>
          </a:xfrm>
        </p:spPr>
        <p:txBody>
          <a:bodyPr>
            <a:normAutofit/>
          </a:bodyPr>
          <a:lstStyle/>
          <a:p>
            <a:r>
              <a:rPr lang="en-US" sz="6600" b="1" dirty="0" smtClean="0">
                <a:solidFill>
                  <a:srgbClr val="FF0000"/>
                </a:solidFill>
              </a:rPr>
              <a:t>The cell biology lab 8</a:t>
            </a:r>
            <a:br>
              <a:rPr lang="en-US" sz="6600" b="1" dirty="0" smtClean="0">
                <a:solidFill>
                  <a:srgbClr val="FF0000"/>
                </a:solidFill>
              </a:rPr>
            </a:br>
            <a:r>
              <a:rPr lang="en-US" sz="2800" b="1" dirty="0">
                <a:solidFill>
                  <a:srgbClr val="FF0000"/>
                </a:solidFill>
              </a:rPr>
              <a:t>Types of Chromosomes and Special chromosomes</a:t>
            </a:r>
            <a:endParaRPr lang="ar-IQ" sz="66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8229600" cy="5583254"/>
          </a:xfrm>
        </p:spPr>
        <p:txBody>
          <a:bodyPr>
            <a:normAutofit fontScale="90000"/>
          </a:bodyPr>
          <a:lstStyle/>
          <a:p>
            <a:pPr algn="l"/>
            <a:r>
              <a:rPr lang="en-US" sz="3100" b="1" dirty="0"/>
              <a:t>b-</a:t>
            </a:r>
            <a:r>
              <a:rPr lang="en-US" sz="3100" b="1" dirty="0" err="1"/>
              <a:t>Polytene</a:t>
            </a:r>
            <a:r>
              <a:rPr lang="en-US" sz="3100" b="1" dirty="0"/>
              <a:t> Chromosome: This chromosome found in the salivary gland cells of the </a:t>
            </a:r>
            <a:r>
              <a:rPr lang="en-US" sz="3100" b="1" dirty="0" err="1"/>
              <a:t>fruitfly</a:t>
            </a:r>
            <a:r>
              <a:rPr lang="en-US" sz="3100" b="1" dirty="0"/>
              <a:t> Drosophila. They are many times larger than the normal chromosomes reaching a length of 2000 and are visible even under a compound microscope. The </a:t>
            </a:r>
            <a:r>
              <a:rPr lang="en-US" sz="3100" b="1" dirty="0" err="1"/>
              <a:t>polytene</a:t>
            </a:r>
            <a:r>
              <a:rPr lang="en-US" sz="3100" b="1" dirty="0"/>
              <a:t> chromosome appear to contain five long and one short arm radiating from a central point called </a:t>
            </a:r>
            <a:r>
              <a:rPr lang="en-US" sz="3100" b="1" dirty="0" err="1"/>
              <a:t>chromocentre</a:t>
            </a:r>
            <a:r>
              <a:rPr lang="en-US" sz="3100" b="1" dirty="0"/>
              <a:t>. Some of the dark bands temporarily swell up and form enlargements called chromosomal puffs or </a:t>
            </a:r>
            <a:r>
              <a:rPr lang="en-US" sz="3100" b="1" dirty="0" err="1"/>
              <a:t>Balbiani</a:t>
            </a:r>
            <a:r>
              <a:rPr lang="en-US" sz="3100" b="1" dirty="0"/>
              <a:t> rings. These regions contain actively transcribing DNA involved in the synthesis of RNA types.</a:t>
            </a:r>
            <a:r>
              <a:rPr lang="en-US" sz="3100" dirty="0"/>
              <a:t/>
            </a:r>
            <a:br>
              <a:rPr lang="en-US" sz="3100" dirty="0"/>
            </a:br>
            <a:r>
              <a:rPr lang="en-US" sz="3600" b="1" dirty="0"/>
              <a:t> </a:t>
            </a:r>
            <a:r>
              <a:rPr lang="en-US" sz="3600" dirty="0"/>
              <a:t/>
            </a:r>
            <a:br>
              <a:rPr lang="en-US" sz="3600" dirty="0"/>
            </a:br>
            <a:endParaRPr lang="ar-IQ"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8229600" cy="5797568"/>
          </a:xfrm>
        </p:spPr>
        <p:txBody>
          <a:bodyPr>
            <a:normAutofit fontScale="90000"/>
          </a:bodyPr>
          <a:lstStyle/>
          <a:p>
            <a:pPr algn="l"/>
            <a:r>
              <a:rPr lang="en-US" sz="3200" dirty="0"/>
              <a:t> </a:t>
            </a:r>
            <a:br>
              <a:rPr lang="en-US" sz="3200" dirty="0"/>
            </a:br>
            <a:r>
              <a:rPr lang="en-US" sz="3200" b="1" dirty="0"/>
              <a:t>2- </a:t>
            </a:r>
            <a:r>
              <a:rPr lang="en-US" sz="3200" b="1" u="sng" dirty="0"/>
              <a:t>Accessory chromosomes</a:t>
            </a:r>
            <a:r>
              <a:rPr lang="en-US" sz="3200" b="1" dirty="0"/>
              <a:t>: Any chromosome that is additional to the regular </a:t>
            </a:r>
            <a:r>
              <a:rPr lang="en-US" sz="3200" b="1" u="sng" dirty="0" err="1">
                <a:hlinkClick r:id="rId2"/>
              </a:rPr>
              <a:t>karyotype</a:t>
            </a:r>
            <a:r>
              <a:rPr lang="en-US" sz="3200" b="1" dirty="0"/>
              <a:t> of a species. Such chromosomes vary in size and composition and may or may not affect the phenotype. In humans, about one person in every 1500 carries an accessory chromosome, and some of these are associated with mental or physical abnormalities. For example, cat-eye syndrome occurs in people who carry an extra chromosome that partly duplicates chromosome 22. </a:t>
            </a:r>
            <a:r>
              <a:rPr lang="en-US" sz="3200" dirty="0"/>
              <a:t/>
            </a:r>
            <a:br>
              <a:rPr lang="en-US" sz="3200" dirty="0"/>
            </a:br>
            <a:endParaRPr lang="ar-IQ"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lstStyle/>
          <a:p>
            <a:r>
              <a:rPr lang="en-US" dirty="0"/>
              <a:t/>
            </a:r>
            <a:br>
              <a:rPr lang="en-US" dirty="0"/>
            </a:b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69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endParaRPr lang="ar-IQ"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35292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224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8229600" cy="6297634"/>
          </a:xfrm>
        </p:spPr>
        <p:txBody>
          <a:bodyPr/>
          <a:lstStyle/>
          <a:p>
            <a:pPr algn="l"/>
            <a:r>
              <a:rPr lang="en-US" b="1" u="sng" dirty="0"/>
              <a:t>3- B-chromosomes</a:t>
            </a:r>
            <a:r>
              <a:rPr lang="en-US" b="1" dirty="0"/>
              <a:t>: Many plant (maize, etc.) and animal (such as insects and small mammals) species, besides having </a:t>
            </a:r>
            <a:r>
              <a:rPr lang="en-US" b="1" dirty="0" err="1"/>
              <a:t>autosomes</a:t>
            </a:r>
            <a:r>
              <a:rPr lang="en-US" b="1" dirty="0"/>
              <a:t> (A-chromosomes) and sex chromosomes possess a </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0"/>
            <a:ext cx="8229600" cy="5786454"/>
          </a:xfrm>
        </p:spPr>
        <p:txBody>
          <a:bodyPr>
            <a:normAutofit fontScale="90000"/>
          </a:bodyPr>
          <a:lstStyle/>
          <a:p>
            <a:pPr algn="l"/>
            <a:r>
              <a:rPr lang="en-US" sz="3600" b="1" dirty="0"/>
              <a:t>special category of chromosomes called B-chromosomes without obvious genetic function. These B-chromosomes (also called supernumerary chromosomes, accessory chromosomes, accessory fragments, etc.) usually have a normal structure, are somewhat smaller than the </a:t>
            </a:r>
            <a:r>
              <a:rPr lang="en-US" sz="3600" b="1" dirty="0" err="1"/>
              <a:t>autosomes</a:t>
            </a:r>
            <a:r>
              <a:rPr lang="en-US" sz="3600" b="1" dirty="0"/>
              <a:t> and can be predominantly, heterochromatic</a:t>
            </a:r>
            <a:r>
              <a:rPr lang="en-US" b="1" dirty="0"/>
              <a:t>.</a:t>
            </a:r>
            <a:r>
              <a:rPr lang="en-US" dirty="0"/>
              <a:t/>
            </a:r>
            <a:br>
              <a:rPr lang="en-US" dirty="0"/>
            </a:br>
            <a:r>
              <a:rPr lang="en-US" b="1" dirty="0"/>
              <a:t> </a:t>
            </a:r>
            <a:r>
              <a:rPr lang="en-US" dirty="0"/>
              <a:t/>
            </a:r>
            <a:br>
              <a:rPr lang="en-US" dirty="0"/>
            </a:br>
            <a:r>
              <a:rPr lang="en-US" dirty="0"/>
              <a:t> </a:t>
            </a:r>
            <a:br>
              <a:rPr lang="en-US" dirty="0"/>
            </a:br>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lstStyle/>
          <a:p>
            <a:r>
              <a:rPr lang="en-US" dirty="0"/>
              <a:t/>
            </a:r>
            <a:br>
              <a:rPr lang="en-US" dirty="0"/>
            </a:br>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16632"/>
            <a:ext cx="8280920" cy="62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50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0" y="0"/>
            <a:ext cx="9144000" cy="4941168"/>
          </a:xfrm>
        </p:spPr>
        <p:txBody>
          <a:bodyPr>
            <a:normAutofit fontScale="90000"/>
          </a:bodyPr>
          <a:lstStyle/>
          <a:p>
            <a:pPr algn="l"/>
            <a:r>
              <a:rPr lang="en-US" sz="2800" dirty="0"/>
              <a:t/>
            </a:r>
            <a:br>
              <a:rPr lang="en-US" sz="2800" dirty="0"/>
            </a:br>
            <a:r>
              <a:rPr lang="en-US" sz="2800" dirty="0"/>
              <a:t>The chromosome primarily consists of DNA and protein,</a:t>
            </a:r>
            <a:br>
              <a:rPr lang="en-US" sz="2800" dirty="0"/>
            </a:br>
            <a:r>
              <a:rPr lang="en-US" sz="2800" dirty="0"/>
              <a:t>Distinguished by size and shape ,</a:t>
            </a:r>
            <a:br>
              <a:rPr lang="en-US" sz="2800" dirty="0"/>
            </a:br>
            <a:r>
              <a:rPr lang="en-US" sz="2800" dirty="0"/>
              <a:t>Essential parts are:</a:t>
            </a:r>
            <a:br>
              <a:rPr lang="en-US" sz="2800" dirty="0"/>
            </a:br>
            <a:r>
              <a:rPr lang="en-US" sz="2800" dirty="0"/>
              <a:t>- Telomeres (A telomere is a region of repetitive DNA at the end of a chromosome, which protects the end of the chromosome from deterioration). </a:t>
            </a:r>
            <a:br>
              <a:rPr lang="en-US" sz="2800" dirty="0"/>
            </a:br>
            <a:r>
              <a:rPr lang="en-US" sz="2800" dirty="0"/>
              <a:t>- Origins of replication sites ( Chromatin ) .</a:t>
            </a:r>
            <a:br>
              <a:rPr lang="en-US" sz="2800" dirty="0"/>
            </a:br>
            <a:r>
              <a:rPr lang="ar-IQ" sz="2800" dirty="0" smtClean="0"/>
              <a:t>  </a:t>
            </a:r>
            <a:r>
              <a:rPr lang="en-US" sz="2800" dirty="0" smtClean="0"/>
              <a:t>- </a:t>
            </a:r>
            <a:r>
              <a:rPr lang="en-US" sz="2800" dirty="0"/>
              <a:t>Centromere.</a:t>
            </a:r>
            <a:br>
              <a:rPr lang="en-US" sz="2800" dirty="0"/>
            </a:br>
            <a:r>
              <a:rPr lang="ar-IQ" sz="2800" dirty="0" smtClean="0"/>
              <a:t>     </a:t>
            </a:r>
            <a:r>
              <a:rPr lang="en-US" sz="2200" b="1" dirty="0" smtClean="0">
                <a:solidFill>
                  <a:prstClr val="black"/>
                </a:solidFill>
              </a:rPr>
              <a:t>Chromatin </a:t>
            </a:r>
            <a:r>
              <a:rPr lang="en-US" sz="2200" b="1" dirty="0">
                <a:solidFill>
                  <a:prstClr val="black"/>
                </a:solidFill>
              </a:rPr>
              <a:t>: The chromatin has two forms: </a:t>
            </a:r>
            <a:r>
              <a:rPr lang="en-US" sz="2200" b="1" dirty="0">
                <a:solidFill>
                  <a:srgbClr val="FF0000"/>
                </a:solidFill>
              </a:rPr>
              <a:t>( </a:t>
            </a:r>
            <a:r>
              <a:rPr lang="en-US" sz="2200" b="1" dirty="0" err="1">
                <a:solidFill>
                  <a:srgbClr val="FF0000"/>
                </a:solidFill>
              </a:rPr>
              <a:t>Euchromatin</a:t>
            </a:r>
            <a:r>
              <a:rPr lang="en-US" sz="2200" b="1" dirty="0">
                <a:solidFill>
                  <a:srgbClr val="FF0000"/>
                </a:solidFill>
              </a:rPr>
              <a:t> and Heterochromatin)</a:t>
            </a:r>
            <a:r>
              <a:rPr lang="en-US" sz="3600" b="1" dirty="0">
                <a:solidFill>
                  <a:srgbClr val="FF0000"/>
                </a:solidFill>
              </a:rPr>
              <a:t> .</a:t>
            </a:r>
            <a:r>
              <a:rPr lang="en-US" sz="2200" b="1" dirty="0" smtClean="0">
                <a:solidFill>
                  <a:prstClr val="black"/>
                </a:solidFill>
              </a:rPr>
              <a:t/>
            </a:r>
            <a:br>
              <a:rPr lang="en-US" sz="2200" b="1" dirty="0" smtClean="0">
                <a:solidFill>
                  <a:prstClr val="black"/>
                </a:solidFill>
              </a:rPr>
            </a:br>
            <a:endParaRPr lang="ar-IQ" sz="22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5" name="عنصر نائب للنص 4"/>
          <p:cNvSpPr>
            <a:spLocks noGrp="1"/>
          </p:cNvSpPr>
          <p:nvPr>
            <p:ph type="body" sz="half" idx="2"/>
          </p:nvPr>
        </p:nvSpPr>
        <p:spPr/>
        <p:txBody>
          <a:bodyPr/>
          <a:lstStyle/>
          <a:p>
            <a:endParaRPr lang="ar-IQ"/>
          </a:p>
        </p:txBody>
      </p:sp>
      <p:pic>
        <p:nvPicPr>
          <p:cNvPr id="2050" name="Picture 1"/>
          <p:cNvPicPr>
            <a:picLocks noGrp="1" noChangeAspect="1" noChangeArrowheads="1"/>
          </p:cNvPicPr>
          <p:nvPr>
            <p:ph type="pic" idx="1"/>
          </p:nvPr>
        </p:nvPicPr>
        <p:blipFill>
          <a:blip r:embed="rId2" cstate="print"/>
          <a:srcRect l="12064" r="12064"/>
          <a:stretch>
            <a:fillRect/>
          </a:stretch>
        </p:blipFill>
        <p:spPr bwMode="auto">
          <a:xfrm>
            <a:off x="1071538" y="612775"/>
            <a:ext cx="7215238" cy="495281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016042572"/>
              </p:ext>
            </p:extLst>
          </p:nvPr>
        </p:nvGraphicFramePr>
        <p:xfrm>
          <a:off x="179512" y="228600"/>
          <a:ext cx="8964488" cy="6368750"/>
        </p:xfrm>
        <a:graphic>
          <a:graphicData uri="http://schemas.openxmlformats.org/drawingml/2006/table">
            <a:tbl>
              <a:tblPr rtl="1"/>
              <a:tblGrid>
                <a:gridCol w="4631086"/>
                <a:gridCol w="4333402"/>
              </a:tblGrid>
              <a:tr h="801235">
                <a:tc>
                  <a:txBody>
                    <a:bodyPr/>
                    <a:lstStyle/>
                    <a:p>
                      <a:pPr algn="ctr" rtl="0">
                        <a:lnSpc>
                          <a:spcPct val="107000"/>
                        </a:lnSpc>
                        <a:spcBef>
                          <a:spcPts val="1200"/>
                        </a:spcBef>
                        <a:spcAft>
                          <a:spcPts val="800"/>
                        </a:spcAft>
                        <a:tabLst>
                          <a:tab pos="2425700" algn="l"/>
                        </a:tabLst>
                      </a:pPr>
                      <a:r>
                        <a:rPr lang="en-US" sz="2800" b="1" u="sng" dirty="0">
                          <a:latin typeface="Times New Roman"/>
                          <a:ea typeface="Calibri"/>
                          <a:cs typeface="Arial"/>
                        </a:rPr>
                        <a:t>Heterochromatin</a:t>
                      </a:r>
                      <a:endParaRPr lang="en-US" sz="1600" dirty="0">
                        <a:latin typeface="Calibri"/>
                        <a:ea typeface="Calibri"/>
                        <a:cs typeface="Arial"/>
                      </a:endParaRPr>
                    </a:p>
                  </a:txBody>
                  <a:tcPr marL="75518" marR="75518" marT="37759" marB="37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c>
                  <a:txBody>
                    <a:bodyPr/>
                    <a:lstStyle/>
                    <a:p>
                      <a:pPr algn="ctr" rtl="0">
                        <a:lnSpc>
                          <a:spcPct val="107000"/>
                        </a:lnSpc>
                        <a:spcBef>
                          <a:spcPts val="1200"/>
                        </a:spcBef>
                        <a:spcAft>
                          <a:spcPts val="800"/>
                        </a:spcAft>
                        <a:tabLst>
                          <a:tab pos="2425700" algn="l"/>
                        </a:tabLst>
                      </a:pPr>
                      <a:r>
                        <a:rPr lang="en-US" sz="2800" b="1" u="sng" dirty="0" err="1">
                          <a:latin typeface="Times New Roman"/>
                          <a:ea typeface="Calibri"/>
                          <a:cs typeface="Arial"/>
                        </a:rPr>
                        <a:t>Euchromatin</a:t>
                      </a:r>
                      <a:endParaRPr lang="en-US" sz="1600" dirty="0">
                        <a:latin typeface="Calibri"/>
                        <a:ea typeface="Calibri"/>
                        <a:cs typeface="Arial"/>
                      </a:endParaRPr>
                    </a:p>
                  </a:txBody>
                  <a:tcPr marL="75518" marR="75518" marT="37759" marB="37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D13B"/>
                    </a:solidFill>
                  </a:tcPr>
                </a:tc>
              </a:tr>
              <a:tr h="907175">
                <a:tc>
                  <a:txBody>
                    <a:bodyPr/>
                    <a:lstStyle/>
                    <a:p>
                      <a:pPr algn="l" rtl="0">
                        <a:lnSpc>
                          <a:spcPct val="107000"/>
                        </a:lnSpc>
                        <a:spcAft>
                          <a:spcPts val="800"/>
                        </a:spcAft>
                        <a:tabLst>
                          <a:tab pos="2425700" algn="l"/>
                        </a:tabLst>
                      </a:pPr>
                      <a:r>
                        <a:rPr lang="en-GB" sz="2000" b="1">
                          <a:latin typeface="Times New Roman"/>
                          <a:ea typeface="Calibri"/>
                          <a:cs typeface="Arial"/>
                        </a:rPr>
                        <a:t>1-  It is darkly stained region of the chromatin (chromosome).</a:t>
                      </a:r>
                      <a:endParaRPr lang="en-US" sz="2000">
                        <a:latin typeface="Calibri"/>
                        <a:ea typeface="Calibri"/>
                        <a:cs typeface="Arial"/>
                      </a:endParaRPr>
                    </a:p>
                  </a:txBody>
                  <a:tcPr marL="75518" marR="75518" marT="37759" marB="37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algn="l" rtl="0">
                        <a:lnSpc>
                          <a:spcPct val="107000"/>
                        </a:lnSpc>
                        <a:spcAft>
                          <a:spcPts val="800"/>
                        </a:spcAft>
                        <a:tabLst>
                          <a:tab pos="2425700" algn="l"/>
                        </a:tabLst>
                      </a:pPr>
                      <a:r>
                        <a:rPr lang="en-GB" sz="2000" b="1" dirty="0">
                          <a:latin typeface="Times New Roman"/>
                          <a:ea typeface="Calibri"/>
                          <a:cs typeface="Arial"/>
                        </a:rPr>
                        <a:t>1. It is lightly stained region.</a:t>
                      </a:r>
                      <a:endParaRPr lang="en-US" sz="2000" dirty="0">
                        <a:latin typeface="Calibri"/>
                        <a:ea typeface="Calibri"/>
                        <a:cs typeface="Arial"/>
                      </a:endParaRPr>
                    </a:p>
                  </a:txBody>
                  <a:tcPr marL="75518" marR="75518" marT="37759" marB="37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r>
              <a:tr h="907175">
                <a:tc>
                  <a:txBody>
                    <a:bodyPr/>
                    <a:lstStyle/>
                    <a:p>
                      <a:pPr algn="l" rtl="0">
                        <a:lnSpc>
                          <a:spcPct val="107000"/>
                        </a:lnSpc>
                        <a:spcAft>
                          <a:spcPts val="800"/>
                        </a:spcAft>
                        <a:tabLst>
                          <a:tab pos="2425700" algn="l"/>
                        </a:tabLst>
                      </a:pPr>
                      <a:r>
                        <a:rPr lang="en-GB" sz="2000" b="1">
                          <a:latin typeface="Times New Roman"/>
                          <a:ea typeface="Calibri"/>
                          <a:cs typeface="Arial"/>
                        </a:rPr>
                        <a:t>2. It is compactly coiled regions and with more DNA.</a:t>
                      </a:r>
                      <a:endParaRPr lang="en-US" sz="2000">
                        <a:latin typeface="Calibri"/>
                        <a:ea typeface="Calibri"/>
                        <a:cs typeface="Arial"/>
                      </a:endParaRPr>
                    </a:p>
                  </a:txBody>
                  <a:tcPr marL="75518" marR="75518" marT="37759" marB="37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algn="l" rtl="0">
                        <a:lnSpc>
                          <a:spcPct val="107000"/>
                        </a:lnSpc>
                        <a:spcAft>
                          <a:spcPts val="800"/>
                        </a:spcAft>
                        <a:tabLst>
                          <a:tab pos="2425700" algn="l"/>
                        </a:tabLst>
                      </a:pPr>
                      <a:r>
                        <a:rPr lang="en-GB" sz="2000" b="1" dirty="0">
                          <a:latin typeface="Times New Roman"/>
                          <a:ea typeface="Calibri"/>
                          <a:cs typeface="Arial"/>
                        </a:rPr>
                        <a:t>2. It is loosely coiled region and with less DNA.</a:t>
                      </a:r>
                      <a:endParaRPr lang="en-US" sz="2000" dirty="0">
                        <a:latin typeface="Calibri"/>
                        <a:ea typeface="Calibri"/>
                        <a:cs typeface="Arial"/>
                      </a:endParaRPr>
                    </a:p>
                  </a:txBody>
                  <a:tcPr marL="75518" marR="75518" marT="37759" marB="37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r>
              <a:tr h="859815">
                <a:tc>
                  <a:txBody>
                    <a:bodyPr/>
                    <a:lstStyle/>
                    <a:p>
                      <a:pPr algn="l" rtl="0">
                        <a:lnSpc>
                          <a:spcPct val="107000"/>
                        </a:lnSpc>
                        <a:spcAft>
                          <a:spcPts val="800"/>
                        </a:spcAft>
                        <a:tabLst>
                          <a:tab pos="2425700" algn="l"/>
                        </a:tabLst>
                      </a:pPr>
                      <a:r>
                        <a:rPr lang="en-GB" sz="2000" b="1">
                          <a:latin typeface="Times New Roman"/>
                          <a:ea typeface="Calibri"/>
                          <a:cs typeface="Arial"/>
                        </a:rPr>
                        <a:t>3. It is genetically inert as can not transcribe mRNA due to tight coiling.</a:t>
                      </a:r>
                      <a:endParaRPr lang="en-US" sz="2000">
                        <a:latin typeface="Calibri"/>
                        <a:ea typeface="Calibri"/>
                        <a:cs typeface="Arial"/>
                      </a:endParaRPr>
                    </a:p>
                  </a:txBody>
                  <a:tcPr marL="75518" marR="75518" marT="37759" marB="37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algn="l" rtl="0">
                        <a:lnSpc>
                          <a:spcPct val="107000"/>
                        </a:lnSpc>
                        <a:spcAft>
                          <a:spcPts val="800"/>
                        </a:spcAft>
                        <a:tabLst>
                          <a:tab pos="2425700" algn="l"/>
                        </a:tabLst>
                      </a:pPr>
                      <a:r>
                        <a:rPr lang="en-GB" sz="2000" b="1" dirty="0">
                          <a:latin typeface="Times New Roman"/>
                          <a:ea typeface="Calibri"/>
                          <a:cs typeface="Arial"/>
                        </a:rPr>
                        <a:t>3. It is genetically active.</a:t>
                      </a:r>
                      <a:endParaRPr lang="en-US" sz="2000" dirty="0">
                        <a:latin typeface="Calibri"/>
                        <a:ea typeface="Calibri"/>
                        <a:cs typeface="Arial"/>
                      </a:endParaRPr>
                    </a:p>
                  </a:txBody>
                  <a:tcPr marL="75518" marR="75518" marT="37759" marB="37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r>
              <a:tr h="697965">
                <a:tc>
                  <a:txBody>
                    <a:bodyPr/>
                    <a:lstStyle/>
                    <a:p>
                      <a:pPr algn="l" rtl="0">
                        <a:lnSpc>
                          <a:spcPct val="107000"/>
                        </a:lnSpc>
                        <a:spcAft>
                          <a:spcPts val="800"/>
                        </a:spcAft>
                        <a:tabLst>
                          <a:tab pos="2425700" algn="l"/>
                        </a:tabLst>
                      </a:pPr>
                      <a:r>
                        <a:rPr lang="en-GB" sz="2000" b="1" dirty="0">
                          <a:latin typeface="Times New Roman"/>
                          <a:ea typeface="Calibri"/>
                          <a:cs typeface="Arial"/>
                        </a:rPr>
                        <a:t>4. It is late replicative</a:t>
                      </a:r>
                      <a:endParaRPr lang="en-US" sz="2000" dirty="0">
                        <a:latin typeface="Calibri"/>
                        <a:ea typeface="Calibri"/>
                        <a:cs typeface="Arial"/>
                      </a:endParaRPr>
                    </a:p>
                  </a:txBody>
                  <a:tcPr marL="75518" marR="75518" marT="37759" marB="37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c>
                  <a:txBody>
                    <a:bodyPr/>
                    <a:lstStyle/>
                    <a:p>
                      <a:pPr algn="l" rtl="0">
                        <a:lnSpc>
                          <a:spcPct val="107000"/>
                        </a:lnSpc>
                        <a:spcAft>
                          <a:spcPts val="800"/>
                        </a:spcAft>
                        <a:tabLst>
                          <a:tab pos="2425700" algn="l"/>
                        </a:tabLst>
                      </a:pPr>
                      <a:r>
                        <a:rPr lang="en-GB" sz="2000" b="1" dirty="0">
                          <a:latin typeface="Times New Roman"/>
                          <a:ea typeface="Calibri"/>
                          <a:cs typeface="Arial"/>
                        </a:rPr>
                        <a:t>4. It is early replicative.</a:t>
                      </a:r>
                      <a:endParaRPr lang="en-US" sz="2000" dirty="0">
                        <a:latin typeface="Calibri"/>
                        <a:ea typeface="Calibri"/>
                        <a:cs typeface="Arial"/>
                      </a:endParaRPr>
                    </a:p>
                  </a:txBody>
                  <a:tcPr marL="75518" marR="75518" marT="37759" marB="37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7E8"/>
                    </a:solidFill>
                  </a:tcPr>
                </a:tc>
              </a:tr>
              <a:tr h="2195385">
                <a:tc>
                  <a:txBody>
                    <a:bodyPr/>
                    <a:lstStyle/>
                    <a:p>
                      <a:pPr algn="l" rtl="0">
                        <a:lnSpc>
                          <a:spcPct val="107000"/>
                        </a:lnSpc>
                        <a:spcAft>
                          <a:spcPts val="800"/>
                        </a:spcAft>
                        <a:tabLst>
                          <a:tab pos="2425700" algn="l"/>
                        </a:tabLst>
                      </a:pPr>
                      <a:r>
                        <a:rPr lang="en-US" sz="2000" b="1">
                          <a:latin typeface="Times New Roman"/>
                          <a:ea typeface="Calibri"/>
                          <a:cs typeface="Arial"/>
                        </a:rPr>
                        <a:t>5. Heterochromatin is only found in eukaryotes</a:t>
                      </a:r>
                      <a:endParaRPr lang="en-US" sz="2000">
                        <a:latin typeface="Calibri"/>
                        <a:ea typeface="Calibri"/>
                        <a:cs typeface="Arial"/>
                      </a:endParaRPr>
                    </a:p>
                  </a:txBody>
                  <a:tcPr marL="75518" marR="75518" marT="37759" marB="37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c>
                  <a:txBody>
                    <a:bodyPr/>
                    <a:lstStyle/>
                    <a:p>
                      <a:pPr algn="l" rtl="0">
                        <a:lnSpc>
                          <a:spcPct val="107000"/>
                        </a:lnSpc>
                        <a:spcAft>
                          <a:spcPts val="800"/>
                        </a:spcAft>
                        <a:tabLst>
                          <a:tab pos="2425700" algn="l"/>
                        </a:tabLst>
                      </a:pPr>
                      <a:r>
                        <a:rPr lang="en-US" sz="2000" b="1" dirty="0">
                          <a:latin typeface="Times New Roman"/>
                          <a:ea typeface="Calibri"/>
                          <a:cs typeface="Arial"/>
                        </a:rPr>
                        <a:t>5. </a:t>
                      </a:r>
                      <a:r>
                        <a:rPr lang="en-US" sz="2000" b="1" dirty="0" err="1">
                          <a:latin typeface="Times New Roman"/>
                          <a:ea typeface="Calibri"/>
                          <a:cs typeface="Arial"/>
                        </a:rPr>
                        <a:t>Euchromatin</a:t>
                      </a:r>
                      <a:r>
                        <a:rPr lang="en-US" sz="2000" b="1" dirty="0">
                          <a:latin typeface="Times New Roman"/>
                          <a:ea typeface="Calibri"/>
                          <a:cs typeface="Arial"/>
                        </a:rPr>
                        <a:t> is found in eukaryotes, </a:t>
                      </a:r>
                      <a:r>
                        <a:rPr lang="en-US" sz="2000" b="1" u="sng" dirty="0">
                          <a:solidFill>
                            <a:srgbClr val="0563C1"/>
                          </a:solidFill>
                          <a:latin typeface="Times New Roman"/>
                          <a:ea typeface="Calibri"/>
                          <a:cs typeface="Arial"/>
                          <a:hlinkClick r:id="rId2"/>
                        </a:rPr>
                        <a:t>cells</a:t>
                      </a:r>
                      <a:r>
                        <a:rPr lang="en-US" sz="2000" b="1" dirty="0">
                          <a:latin typeface="Times New Roman"/>
                          <a:ea typeface="Calibri"/>
                          <a:cs typeface="Arial"/>
                        </a:rPr>
                        <a:t> with nuclei, and prokaryotes, </a:t>
                      </a:r>
                      <a:r>
                        <a:rPr lang="en-US" sz="2000" b="1" u="sng" dirty="0">
                          <a:solidFill>
                            <a:srgbClr val="0563C1"/>
                          </a:solidFill>
                          <a:latin typeface="Times New Roman"/>
                          <a:ea typeface="Calibri"/>
                          <a:cs typeface="Arial"/>
                          <a:hlinkClick r:id="rId3"/>
                        </a:rPr>
                        <a:t>cells</a:t>
                      </a:r>
                      <a:r>
                        <a:rPr lang="en-US" sz="2000" b="1" dirty="0">
                          <a:latin typeface="Times New Roman"/>
                          <a:ea typeface="Calibri"/>
                          <a:cs typeface="Arial"/>
                        </a:rPr>
                        <a:t> without nuclei.</a:t>
                      </a:r>
                      <a:br>
                        <a:rPr lang="en-US" sz="2000" b="1" dirty="0">
                          <a:latin typeface="Times New Roman"/>
                          <a:ea typeface="Calibri"/>
                          <a:cs typeface="Arial"/>
                        </a:rPr>
                      </a:br>
                      <a:endParaRPr lang="en-US" sz="2000" dirty="0">
                        <a:latin typeface="Calibri"/>
                        <a:ea typeface="Calibri"/>
                        <a:cs typeface="Arial"/>
                      </a:endParaRPr>
                    </a:p>
                  </a:txBody>
                  <a:tcPr marL="75518" marR="75518" marT="37759" marB="3775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ECE"/>
                    </a:solidFill>
                  </a:tcPr>
                </a:tc>
              </a:tr>
            </a:tbl>
          </a:graphicData>
        </a:graphic>
      </p:graphicFrame>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425700"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a:bodyPr>
          <a:lstStyle/>
          <a:p>
            <a:pPr algn="l"/>
            <a:r>
              <a:rPr lang="en-US" sz="4000" b="1" dirty="0"/>
              <a:t>Centromere Positions: according to the centromere positions there’s four types of chromosomes :</a:t>
            </a:r>
            <a:r>
              <a:rPr lang="en-US" sz="4000" dirty="0"/>
              <a:t/>
            </a:r>
            <a:br>
              <a:rPr lang="en-US" sz="4000" dirty="0"/>
            </a:br>
            <a:r>
              <a:rPr lang="en-US" sz="4000" dirty="0"/>
              <a:t> </a:t>
            </a:r>
            <a:r>
              <a:rPr lang="en-US" sz="4000" b="1" dirty="0"/>
              <a:t>– Telocentric (</a:t>
            </a:r>
            <a:r>
              <a:rPr lang="en-US" sz="4000" dirty="0"/>
              <a:t>Telocentric chromosomes have the centromere at the very end of the chromosome. Humans do not possess telocentric chromosomes but they are found in other species such as mice).</a:t>
            </a:r>
            <a:br>
              <a:rPr lang="en-US" sz="4000" dirty="0"/>
            </a:br>
            <a:r>
              <a:rPr lang="en-US" sz="4000" b="1" dirty="0"/>
              <a:t>– Acrocentric (</a:t>
            </a:r>
            <a:r>
              <a:rPr lang="en-US" sz="4000" dirty="0"/>
              <a:t>Acrocentric chromosomes have a centromere which is severely offset from the center leading to one very long </a:t>
            </a:r>
            <a:endParaRPr lang="ar-IQ"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9144000" cy="6583362"/>
          </a:xfrm>
        </p:spPr>
        <p:txBody>
          <a:bodyPr>
            <a:normAutofit/>
          </a:bodyPr>
          <a:lstStyle/>
          <a:p>
            <a:pPr algn="l"/>
            <a:r>
              <a:rPr lang="en-US" sz="3200" dirty="0"/>
              <a:t>and one very short section. Human chromosomes 13,15, 21, and 22 are </a:t>
            </a:r>
            <a:r>
              <a:rPr lang="en-US" sz="3200" dirty="0" smtClean="0"/>
              <a:t>a </a:t>
            </a:r>
            <a:r>
              <a:rPr lang="en-US" sz="3200" dirty="0" err="1" smtClean="0"/>
              <a:t>cro</a:t>
            </a:r>
            <a:r>
              <a:rPr lang="en-US" sz="3200" dirty="0" smtClean="0"/>
              <a:t> centric</a:t>
            </a:r>
            <a:r>
              <a:rPr lang="en-US" sz="3200" dirty="0"/>
              <a:t>).</a:t>
            </a:r>
            <a:br>
              <a:rPr lang="en-US" sz="3200" dirty="0"/>
            </a:br>
            <a:r>
              <a:rPr lang="en-US" sz="3200" b="1" dirty="0"/>
              <a:t>– </a:t>
            </a:r>
            <a:r>
              <a:rPr lang="en-US" sz="3200" b="1" dirty="0" smtClean="0"/>
              <a:t>Sub metacentric (</a:t>
            </a:r>
            <a:r>
              <a:rPr lang="en-US" sz="3200" dirty="0" smtClean="0"/>
              <a:t>Sub metacentric </a:t>
            </a:r>
            <a:r>
              <a:rPr lang="en-US" sz="3200" dirty="0"/>
              <a:t>chromosomes have the centromere slightly offset from the center leading to a slight asymmetry in the length of the two sections. Human chromosomes 4 through 12 are </a:t>
            </a:r>
            <a:r>
              <a:rPr lang="en-US" sz="3200" dirty="0" smtClean="0"/>
              <a:t>sub metacentric</a:t>
            </a:r>
            <a:r>
              <a:rPr lang="en-US" sz="3200" dirty="0"/>
              <a:t>).</a:t>
            </a:r>
            <a:br>
              <a:rPr lang="en-US" sz="3200" dirty="0"/>
            </a:br>
            <a:r>
              <a:rPr lang="en-US" sz="3200" b="1" dirty="0"/>
              <a:t>– </a:t>
            </a:r>
            <a:r>
              <a:rPr lang="en-US" sz="3200" b="1" dirty="0" smtClean="0"/>
              <a:t>Meta centric </a:t>
            </a:r>
            <a:r>
              <a:rPr lang="en-US" sz="3200" b="1" dirty="0"/>
              <a:t>(</a:t>
            </a:r>
            <a:r>
              <a:rPr lang="en-US" sz="3200" dirty="0"/>
              <a:t>Metacentric chromosomes have the centromere in the center, such that both sections are of equal length. Human chromosome 1 and 3 are </a:t>
            </a:r>
            <a:r>
              <a:rPr lang="en-US" sz="3200" dirty="0" smtClean="0"/>
              <a:t>meta centric</a:t>
            </a:r>
            <a:r>
              <a:rPr lang="en-US" sz="3200" dirty="0"/>
              <a:t>).</a:t>
            </a:r>
            <a:br>
              <a:rPr lang="en-US" sz="3200" dirty="0"/>
            </a:br>
            <a:endParaRPr lang="ar-IQ"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20891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70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8229600" cy="6226196"/>
          </a:xfrm>
        </p:spPr>
        <p:txBody>
          <a:bodyPr>
            <a:normAutofit fontScale="90000"/>
          </a:bodyPr>
          <a:lstStyle/>
          <a:p>
            <a:pPr algn="l"/>
            <a:r>
              <a:rPr lang="en-US" sz="3600" dirty="0"/>
              <a:t> </a:t>
            </a:r>
            <a:br>
              <a:rPr lang="en-US" sz="3600" dirty="0"/>
            </a:br>
            <a:r>
              <a:rPr lang="en-US" sz="2700" b="1" dirty="0"/>
              <a:t>Special Chromosomes</a:t>
            </a:r>
            <a:r>
              <a:rPr lang="en-US" sz="2700" dirty="0"/>
              <a:t/>
            </a:r>
            <a:br>
              <a:rPr lang="en-US" sz="2700" dirty="0"/>
            </a:br>
            <a:r>
              <a:rPr lang="en-US" sz="2700" b="1" dirty="0"/>
              <a:t>1- </a:t>
            </a:r>
            <a:r>
              <a:rPr lang="en-US" sz="2700" b="1" u="sng" dirty="0"/>
              <a:t>Giant chromosomes</a:t>
            </a:r>
            <a:r>
              <a:rPr lang="en-US" sz="2700" b="1" dirty="0"/>
              <a:t>: There are chromosomes, which are extremely large compared to normal chromosomes called giant chromosomes occur in some animal cells. Two types of giant chromosomes are known: </a:t>
            </a:r>
            <a:r>
              <a:rPr lang="en-US" sz="2700" dirty="0"/>
              <a:t/>
            </a:r>
            <a:br>
              <a:rPr lang="en-US" sz="2700" dirty="0"/>
            </a:br>
            <a:r>
              <a:rPr lang="en-US" sz="2700" b="1" dirty="0"/>
              <a:t>a-Lamp Brush Chromosome: This chromosome occur in the </a:t>
            </a:r>
            <a:r>
              <a:rPr lang="en-US" sz="2700" b="1" dirty="0" err="1"/>
              <a:t>oocytes</a:t>
            </a:r>
            <a:r>
              <a:rPr lang="en-US" sz="2700" b="1" dirty="0"/>
              <a:t> (</a:t>
            </a:r>
            <a:r>
              <a:rPr lang="en-US" sz="2700" b="1" dirty="0" err="1"/>
              <a:t>germcells</a:t>
            </a:r>
            <a:r>
              <a:rPr lang="en-US" sz="2700" b="1" dirty="0"/>
              <a:t> in the ovary) of amphibians and in some insects.  They measure about 1500 to 2000 in length. A </a:t>
            </a:r>
            <a:r>
              <a:rPr lang="en-US" sz="2700" b="1" dirty="0" err="1"/>
              <a:t>lampbrush</a:t>
            </a:r>
            <a:r>
              <a:rPr lang="en-US" sz="2700" b="1" dirty="0"/>
              <a:t> chromosome consists of an axis from which paired loops extend in opposite directions, giving the appearance of a lamp brush. The axis consists of </a:t>
            </a:r>
            <a:r>
              <a:rPr lang="en-US" sz="2700" b="1" dirty="0" err="1"/>
              <a:t>chromomeres</a:t>
            </a:r>
            <a:r>
              <a:rPr lang="en-US" sz="2700" b="1" dirty="0"/>
              <a:t> (</a:t>
            </a:r>
            <a:r>
              <a:rPr lang="en-US" sz="2700" b="1" dirty="0" err="1"/>
              <a:t>nucleosomes</a:t>
            </a:r>
            <a:r>
              <a:rPr lang="en-US" sz="2700" b="1" dirty="0"/>
              <a:t>) and </a:t>
            </a:r>
            <a:r>
              <a:rPr lang="en-US" sz="2700" b="1" dirty="0" err="1"/>
              <a:t>interchromomere</a:t>
            </a:r>
            <a:r>
              <a:rPr lang="en-US" sz="2700" b="1" dirty="0"/>
              <a:t> regions. The loops consist of </a:t>
            </a:r>
            <a:r>
              <a:rPr lang="en-US" sz="2700" b="1" dirty="0" err="1"/>
              <a:t>transcriptionally</a:t>
            </a:r>
            <a:r>
              <a:rPr lang="en-US" sz="2700" b="1" dirty="0"/>
              <a:t> active DNA, which can synthesize large amount of mRNA, necessary for the synthesis of yolk.</a:t>
            </a:r>
            <a:r>
              <a:rPr lang="en-US" sz="2700" dirty="0"/>
              <a:t/>
            </a:r>
            <a:br>
              <a:rPr lang="en-US" sz="2700" dirty="0"/>
            </a:br>
            <a:r>
              <a:rPr lang="en-US" sz="2700" b="1" dirty="0"/>
              <a:t> </a:t>
            </a:r>
            <a:r>
              <a:rPr lang="en-US" sz="2700" dirty="0"/>
              <a:t/>
            </a:r>
            <a:br>
              <a:rPr lang="en-US" sz="2700" dirty="0"/>
            </a:br>
            <a:endParaRPr lang="ar-IQ"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89248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027613"/>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317</Words>
  <Application>Microsoft Office PowerPoint</Application>
  <PresentationFormat>On-screen Show (4:3)</PresentationFormat>
  <Paragraphs>23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سمة Office</vt:lpstr>
      <vt:lpstr>The cell biology lab 8 Types of Chromosomes and Special chromosomes</vt:lpstr>
      <vt:lpstr> The chromosome primarily consists of DNA and protein, Distinguished by size and shape , Essential parts are: - Telomeres (A telomere is a region of repetitive DNA at the end of a chromosome, which protects the end of the chromosome from deterioration).  - Origins of replication sites ( Chromatin ) .   - Centromere.      Chromatin : The chromatin has two forms: ( Euchromatin and Heterochromatin) . </vt:lpstr>
      <vt:lpstr>PowerPoint Presentation</vt:lpstr>
      <vt:lpstr>PowerPoint Presentation</vt:lpstr>
      <vt:lpstr>Centromere Positions: according to the centromere positions there’s four types of chromosomes :  – Telocentric (Telocentric chromosomes have the centromere at the very end of the chromosome. Humans do not possess telocentric chromosomes but they are found in other species such as mice). – Acrocentric (Acrocentric chromosomes have a centromere which is severely offset from the center leading to one very long </vt:lpstr>
      <vt:lpstr>and one very short section. Human chromosomes 13,15, 21, and 22 are a cro centric). – Sub metacentric (Sub metacentric chromosomes have the centromere slightly offset from the center leading to a slight asymmetry in the length of the two sections. Human chromosomes 4 through 12 are sub metacentric). – Meta centric (Metacentric chromosomes have the centromere in the center, such that both sections are of equal length. Human chromosome 1 and 3 are meta centric). </vt:lpstr>
      <vt:lpstr>PowerPoint Presentation</vt:lpstr>
      <vt:lpstr>  Special Chromosomes 1- Giant chromosomes: There are chromosomes, which are extremely large compared to normal chromosomes called giant chromosomes occur in some animal cells. Two types of giant chromosomes are known:  a-Lamp Brush Chromosome: This chromosome occur in the oocytes (germcells in the ovary) of amphibians and in some insects.  They measure about 1500 to 2000 in length. A lampbrush chromosome consists of an axis from which paired loops extend in opposite directions, giving the appearance of a lamp brush. The axis consists of chromomeres (nucleosomes) and interchromomere regions. The loops consist of transcriptionally active DNA, which can synthesize large amount of mRNA, necessary for the synthesis of yolk.   </vt:lpstr>
      <vt:lpstr>PowerPoint Presentation</vt:lpstr>
      <vt:lpstr>b-Polytene Chromosome: This chromosome found in the salivary gland cells of the fruitfly Drosophila. They are many times larger than the normal chromosomes reaching a length of 2000 and are visible even under a compound microscope. The polytene chromosome appear to contain five long and one short arm radiating from a central point called chromocentre. Some of the dark bands temporarily swell up and form enlargements called chromosomal puffs or Balbiani rings. These regions contain actively transcribing DNA involved in the synthesis of RNA types.   </vt:lpstr>
      <vt:lpstr>  2- Accessory chromosomes: Any chromosome that is additional to the regular karyotype of a species. Such chromosomes vary in size and composition and may or may not affect the phenotype. In humans, about one person in every 1500 carries an accessory chromosome, and some of these are associated with mental or physical abnormalities. For example, cat-eye syndrome occurs in people who carry an extra chromosome that partly duplicates chromosome 22.  </vt:lpstr>
      <vt:lpstr> </vt:lpstr>
      <vt:lpstr>PowerPoint Presentation</vt:lpstr>
      <vt:lpstr>3- B-chromosomes: Many plant (maize, etc.) and animal (such as insects and small mammals) species, besides having autosomes (A-chromosomes) and sex chromosomes possess a </vt:lpstr>
      <vt:lpstr>special category of chromosomes called B-chromosomes without obvious genetic function. These B-chromosomes (also called supernumerary chromosomes, accessory chromosomes, accessory fragments, etc.) usually have a normal structure, are somewhat smaller than the autosomes and can be predominantly, heterochromatic.     </vt:lpstr>
      <vt:lpstr> </vt:lpstr>
    </vt:vector>
  </TitlesOfParts>
  <Company>By DR.Ahmed Saker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Chromosomes and Special chromosomes The chromosome primarily consists of DNA and protein, Distinguished by size and shape , Essential parts are: - Telomeres (A telomere is a region of repetitive DNA at the end of a chromosome, which protects the end of the chromosome from deterioration).  - Origins of replication sites ( Chromatin ) . - Centromere.</dc:title>
  <dc:creator>ZANIB</dc:creator>
  <cp:lastModifiedBy>Nice</cp:lastModifiedBy>
  <cp:revision>15</cp:revision>
  <dcterms:created xsi:type="dcterms:W3CDTF">2018-09-07T19:19:11Z</dcterms:created>
  <dcterms:modified xsi:type="dcterms:W3CDTF">2018-12-29T11:11:13Z</dcterms:modified>
</cp:coreProperties>
</file>